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2" r:id="rId2"/>
    <p:sldId id="282" r:id="rId3"/>
    <p:sldId id="299" r:id="rId4"/>
    <p:sldId id="303" r:id="rId5"/>
    <p:sldId id="29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6F5FE"/>
    <a:srgbClr val="99FF66"/>
    <a:srgbClr val="BAE4E8"/>
    <a:srgbClr val="B4DADE"/>
    <a:srgbClr val="A8E0DF"/>
    <a:srgbClr val="006699"/>
    <a:srgbClr val="006600"/>
    <a:srgbClr val="FF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70" autoAdjust="0"/>
  </p:normalViewPr>
  <p:slideViewPr>
    <p:cSldViewPr>
      <p:cViewPr varScale="1">
        <p:scale>
          <a:sx n="53" d="100"/>
          <a:sy n="53" d="100"/>
        </p:scale>
        <p:origin x="120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FC32B-54B5-411B-9A99-5255F3332F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891F0-F62A-425F-982C-580635EC8C13}">
      <dgm:prSet phldrT="[Текст]" custT="1"/>
      <dgm:spPr/>
      <dgm:t>
        <a:bodyPr/>
        <a:lstStyle/>
        <a:p>
          <a:pPr algn="l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РАСПОЛОЖЕНИЕ</a:t>
          </a:r>
          <a:endParaRPr lang="ru-RU" sz="1400" dirty="0">
            <a:latin typeface="Verdana" pitchFamily="34" charset="0"/>
          </a:endParaRPr>
        </a:p>
      </dgm:t>
    </dgm:pt>
    <dgm:pt modelId="{034DCAD7-8A74-46A6-BBEE-7F5EB940CB83}" type="parTrans" cxnId="{5037D8A9-E695-4354-93DF-0AE44ED77AF5}">
      <dgm:prSet/>
      <dgm:spPr/>
      <dgm:t>
        <a:bodyPr/>
        <a:lstStyle/>
        <a:p>
          <a:endParaRPr lang="ru-RU"/>
        </a:p>
      </dgm:t>
    </dgm:pt>
    <dgm:pt modelId="{093B9A5F-AFF2-4CE3-9198-0D72B2EF6254}" type="sibTrans" cxnId="{5037D8A9-E695-4354-93DF-0AE44ED77AF5}">
      <dgm:prSet/>
      <dgm:spPr/>
      <dgm:t>
        <a:bodyPr/>
        <a:lstStyle/>
        <a:p>
          <a:endParaRPr lang="ru-RU"/>
        </a:p>
      </dgm:t>
    </dgm:pt>
    <dgm:pt modelId="{1BA1C4F6-E7CC-4B61-899C-27EA7BEA51B4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Детский оздоровительно-образовательный лагерь </a:t>
          </a:r>
          <a:r>
            <a:rPr kumimoji="0" lang="ru-RU" sz="105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«</a:t>
          </a:r>
          <a:r>
            <a:rPr lang="ru-RU" sz="105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Инголь</a:t>
          </a:r>
          <a:r>
            <a:rPr kumimoji="0" lang="ru-RU" sz="105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»  филиал МБОУ ДОД ШР ДЮЦ № 35,  круглогодичного действия расположен </a:t>
          </a:r>
          <a:r>
            <a:rPr lang="ru-RU" sz="105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в 32 километрах от г. Шарыпово</a:t>
          </a:r>
          <a:r>
            <a:rPr kumimoji="0" lang="ru-RU" sz="105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, в живописном месте на берегу </a:t>
          </a:r>
          <a:r>
            <a:rPr lang="ru-RU" sz="105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озера «Инголь»</a:t>
          </a:r>
          <a:r>
            <a:rPr kumimoji="0" lang="ru-RU" sz="105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.</a:t>
          </a:r>
          <a:endParaRPr lang="ru-RU" sz="1050" dirty="0">
            <a:latin typeface="Verdana" pitchFamily="34" charset="0"/>
          </a:endParaRPr>
        </a:p>
      </dgm:t>
    </dgm:pt>
    <dgm:pt modelId="{0F10CCBA-289C-4356-9C18-C4B894560077}" type="parTrans" cxnId="{12B08987-599C-4474-9AD3-0C0591F22AA2}">
      <dgm:prSet/>
      <dgm:spPr/>
      <dgm:t>
        <a:bodyPr/>
        <a:lstStyle/>
        <a:p>
          <a:endParaRPr lang="ru-RU"/>
        </a:p>
      </dgm:t>
    </dgm:pt>
    <dgm:pt modelId="{7A81ACAC-D686-4445-A0AA-5D454BCD65F8}" type="sibTrans" cxnId="{12B08987-599C-4474-9AD3-0C0591F22AA2}">
      <dgm:prSet/>
      <dgm:spPr/>
      <dgm:t>
        <a:bodyPr/>
        <a:lstStyle/>
        <a:p>
          <a:endParaRPr lang="ru-RU"/>
        </a:p>
      </dgm:t>
    </dgm:pt>
    <dgm:pt modelId="{FA32B9A9-8A61-4C24-A87D-616AFE071ECF}">
      <dgm:prSet phldrT="[Текст]" custT="1"/>
      <dgm:spPr/>
      <dgm:t>
        <a:bodyPr/>
        <a:lstStyle/>
        <a:p>
          <a:pPr algn="l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ПРОЖИВАНИЕ</a:t>
          </a:r>
          <a:endParaRPr lang="ru-RU" sz="1400" dirty="0">
            <a:latin typeface="Verdana" pitchFamily="34" charset="0"/>
          </a:endParaRPr>
        </a:p>
      </dgm:t>
    </dgm:pt>
    <dgm:pt modelId="{2F6D86F4-1784-4D0A-A674-C0FDFC189B78}" type="parTrans" cxnId="{689B9061-3AD9-4D4E-B100-AD4CF2F36D4F}">
      <dgm:prSet/>
      <dgm:spPr/>
      <dgm:t>
        <a:bodyPr/>
        <a:lstStyle/>
        <a:p>
          <a:endParaRPr lang="ru-RU"/>
        </a:p>
      </dgm:t>
    </dgm:pt>
    <dgm:pt modelId="{AA11B882-4455-45FE-81C5-3B03B57120B6}" type="sibTrans" cxnId="{689B9061-3AD9-4D4E-B100-AD4CF2F36D4F}">
      <dgm:prSet/>
      <dgm:spPr/>
      <dgm:t>
        <a:bodyPr/>
        <a:lstStyle/>
        <a:p>
          <a:endParaRPr lang="ru-RU"/>
        </a:p>
      </dgm:t>
    </dgm:pt>
    <dgm:pt modelId="{956F051D-C8F1-4F01-8C11-F25CE9C3254A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Дети проживают в одно и двухэтажных комфортабельных благоустроенных корпусах с горячим водоснабжением в комнатах от 2 до 6 человек.  Душ, туалет, умывальники на этаже. </a:t>
          </a:r>
          <a:endParaRPr lang="ru-RU" sz="1000" dirty="0">
            <a:latin typeface="Verdana" pitchFamily="34" charset="0"/>
          </a:endParaRPr>
        </a:p>
      </dgm:t>
    </dgm:pt>
    <dgm:pt modelId="{E7D6A113-E904-4821-BF17-A9D5E6E08DC0}" type="parTrans" cxnId="{99CB911B-7732-4436-8F00-2C2CC904C544}">
      <dgm:prSet/>
      <dgm:spPr/>
      <dgm:t>
        <a:bodyPr/>
        <a:lstStyle/>
        <a:p>
          <a:endParaRPr lang="ru-RU"/>
        </a:p>
      </dgm:t>
    </dgm:pt>
    <dgm:pt modelId="{89066229-560B-4DE4-87F9-61945D99D5A4}" type="sibTrans" cxnId="{99CB911B-7732-4436-8F00-2C2CC904C544}">
      <dgm:prSet/>
      <dgm:spPr/>
      <dgm:t>
        <a:bodyPr/>
        <a:lstStyle/>
        <a:p>
          <a:endParaRPr lang="ru-RU"/>
        </a:p>
      </dgm:t>
    </dgm:pt>
    <dgm:pt modelId="{863CCC30-A2F3-49C1-96FD-25872C15C0B2}">
      <dgm:prSet phldrT="[Текст]" custT="1"/>
      <dgm:spPr/>
      <dgm:t>
        <a:bodyPr/>
        <a:lstStyle/>
        <a:p>
          <a:pPr algn="l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ПИТАНИЕ</a:t>
          </a:r>
          <a:endParaRPr lang="ru-RU" sz="1400" dirty="0">
            <a:latin typeface="Verdana" pitchFamily="34" charset="0"/>
          </a:endParaRPr>
        </a:p>
      </dgm:t>
    </dgm:pt>
    <dgm:pt modelId="{6161A3A8-2D99-4F42-A217-6818A97E81D2}" type="parTrans" cxnId="{2C134D32-9231-465D-A1F4-2B21DE781FDA}">
      <dgm:prSet/>
      <dgm:spPr/>
      <dgm:t>
        <a:bodyPr/>
        <a:lstStyle/>
        <a:p>
          <a:endParaRPr lang="ru-RU"/>
        </a:p>
      </dgm:t>
    </dgm:pt>
    <dgm:pt modelId="{A1398D9C-1090-4D55-811A-DE2932B0A73F}" type="sibTrans" cxnId="{2C134D32-9231-465D-A1F4-2B21DE781FDA}">
      <dgm:prSet/>
      <dgm:spPr/>
      <dgm:t>
        <a:bodyPr/>
        <a:lstStyle/>
        <a:p>
          <a:endParaRPr lang="ru-RU"/>
        </a:p>
      </dgm:t>
    </dgm:pt>
    <dgm:pt modelId="{C528A949-ECC4-45DB-925E-3CA8C91AF844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шестиразовое 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в столовой на 160</a:t>
          </a:r>
          <a:r>
            <a:rPr kumimoji="0" lang="ru-RU" sz="1000" b="0" i="0" u="none" strike="noStrike" cap="none" normalizeH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мест .</a:t>
          </a:r>
          <a:endParaRPr lang="ru-RU" sz="1000" dirty="0">
            <a:latin typeface="Verdana" pitchFamily="34" charset="0"/>
          </a:endParaRPr>
        </a:p>
      </dgm:t>
    </dgm:pt>
    <dgm:pt modelId="{B8B99D61-B1A6-4AC3-9A4A-96902432D99C}" type="parTrans" cxnId="{F71CB9E8-061C-48DA-A4EE-B7ACD949819D}">
      <dgm:prSet/>
      <dgm:spPr/>
      <dgm:t>
        <a:bodyPr/>
        <a:lstStyle/>
        <a:p>
          <a:endParaRPr lang="ru-RU"/>
        </a:p>
      </dgm:t>
    </dgm:pt>
    <dgm:pt modelId="{3A88C365-AA64-4AB9-90B1-9C74875D3B89}" type="sibTrans" cxnId="{F71CB9E8-061C-48DA-A4EE-B7ACD949819D}">
      <dgm:prSet/>
      <dgm:spPr/>
      <dgm:t>
        <a:bodyPr/>
        <a:lstStyle/>
        <a:p>
          <a:endParaRPr lang="ru-RU"/>
        </a:p>
      </dgm:t>
    </dgm:pt>
    <dgm:pt modelId="{BFCCF412-0280-4ABD-A597-34C31537A476}" type="pres">
      <dgm:prSet presAssocID="{F70FC32B-54B5-411B-9A99-5255F3332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EDD1F-AB03-4D9D-85E3-065B95212AE9}" type="pres">
      <dgm:prSet presAssocID="{0BD891F0-F62A-425F-982C-580635EC8C13}" presName="linNode" presStyleCnt="0"/>
      <dgm:spPr/>
    </dgm:pt>
    <dgm:pt modelId="{80763A7F-507A-46AC-8700-FF1A051B0A94}" type="pres">
      <dgm:prSet presAssocID="{0BD891F0-F62A-425F-982C-580635EC8C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BBE10-E8E2-4788-B98C-47B4F2028752}" type="pres">
      <dgm:prSet presAssocID="{0BD891F0-F62A-425F-982C-580635EC8C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67F09-7CC1-4874-849B-0FE9ECCB0E19}" type="pres">
      <dgm:prSet presAssocID="{093B9A5F-AFF2-4CE3-9198-0D72B2EF6254}" presName="sp" presStyleCnt="0"/>
      <dgm:spPr/>
    </dgm:pt>
    <dgm:pt modelId="{8F49C9EC-A096-4E4F-A6B5-B186BB5EB66E}" type="pres">
      <dgm:prSet presAssocID="{FA32B9A9-8A61-4C24-A87D-616AFE071ECF}" presName="linNode" presStyleCnt="0"/>
      <dgm:spPr/>
    </dgm:pt>
    <dgm:pt modelId="{2E2BDE24-A764-49FF-9A3B-B15B7D65769A}" type="pres">
      <dgm:prSet presAssocID="{FA32B9A9-8A61-4C24-A87D-616AFE071E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C4E6-804A-4C04-A6B8-1693DA2FB23C}" type="pres">
      <dgm:prSet presAssocID="{FA32B9A9-8A61-4C24-A87D-616AFE071ECF}" presName="descendantText" presStyleLbl="alignAccFollowNode1" presStyleIdx="1" presStyleCnt="3" custLinFactNeighborX="4479" custLinFactNeighborY="-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FBD8F-52D4-4AC5-9AF0-FF4F2A358EB9}" type="pres">
      <dgm:prSet presAssocID="{AA11B882-4455-45FE-81C5-3B03B57120B6}" presName="sp" presStyleCnt="0"/>
      <dgm:spPr/>
    </dgm:pt>
    <dgm:pt modelId="{17F5D5D3-8E2A-4FCA-B8E2-32A691697CF5}" type="pres">
      <dgm:prSet presAssocID="{863CCC30-A2F3-49C1-96FD-25872C15C0B2}" presName="linNode" presStyleCnt="0"/>
      <dgm:spPr/>
    </dgm:pt>
    <dgm:pt modelId="{C45E9FE9-4FB8-47DA-951E-C425673EEA8B}" type="pres">
      <dgm:prSet presAssocID="{863CCC30-A2F3-49C1-96FD-25872C15C0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35EC6-6956-4049-BA06-7AAE076E46E2}" type="pres">
      <dgm:prSet presAssocID="{863CCC30-A2F3-49C1-96FD-25872C15C0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EE6F4-973D-47AF-9BEB-4F6AAB2F91BC}" type="presOf" srcId="{F70FC32B-54B5-411B-9A99-5255F3332FC4}" destId="{BFCCF412-0280-4ABD-A597-34C31537A476}" srcOrd="0" destOrd="0" presId="urn:microsoft.com/office/officeart/2005/8/layout/vList5"/>
    <dgm:cxn modelId="{0A4E969B-0889-4B5D-8D07-9DD940990D11}" type="presOf" srcId="{863CCC30-A2F3-49C1-96FD-25872C15C0B2}" destId="{C45E9FE9-4FB8-47DA-951E-C425673EEA8B}" srcOrd="0" destOrd="0" presId="urn:microsoft.com/office/officeart/2005/8/layout/vList5"/>
    <dgm:cxn modelId="{5037D8A9-E695-4354-93DF-0AE44ED77AF5}" srcId="{F70FC32B-54B5-411B-9A99-5255F3332FC4}" destId="{0BD891F0-F62A-425F-982C-580635EC8C13}" srcOrd="0" destOrd="0" parTransId="{034DCAD7-8A74-46A6-BBEE-7F5EB940CB83}" sibTransId="{093B9A5F-AFF2-4CE3-9198-0D72B2EF6254}"/>
    <dgm:cxn modelId="{2C134D32-9231-465D-A1F4-2B21DE781FDA}" srcId="{F70FC32B-54B5-411B-9A99-5255F3332FC4}" destId="{863CCC30-A2F3-49C1-96FD-25872C15C0B2}" srcOrd="2" destOrd="0" parTransId="{6161A3A8-2D99-4F42-A217-6818A97E81D2}" sibTransId="{A1398D9C-1090-4D55-811A-DE2932B0A73F}"/>
    <dgm:cxn modelId="{E5588C04-DE23-4145-B1C2-54F4CB696B90}" type="presOf" srcId="{0BD891F0-F62A-425F-982C-580635EC8C13}" destId="{80763A7F-507A-46AC-8700-FF1A051B0A94}" srcOrd="0" destOrd="0" presId="urn:microsoft.com/office/officeart/2005/8/layout/vList5"/>
    <dgm:cxn modelId="{1F5ED80F-B6E1-450D-8189-9E9582883D16}" type="presOf" srcId="{956F051D-C8F1-4F01-8C11-F25CE9C3254A}" destId="{E615C4E6-804A-4C04-A6B8-1693DA2FB23C}" srcOrd="0" destOrd="0" presId="urn:microsoft.com/office/officeart/2005/8/layout/vList5"/>
    <dgm:cxn modelId="{99CB911B-7732-4436-8F00-2C2CC904C544}" srcId="{FA32B9A9-8A61-4C24-A87D-616AFE071ECF}" destId="{956F051D-C8F1-4F01-8C11-F25CE9C3254A}" srcOrd="0" destOrd="0" parTransId="{E7D6A113-E904-4821-BF17-A9D5E6E08DC0}" sibTransId="{89066229-560B-4DE4-87F9-61945D99D5A4}"/>
    <dgm:cxn modelId="{872BA70C-D82D-4139-A66C-32F2A46E379F}" type="presOf" srcId="{1BA1C4F6-E7CC-4B61-899C-27EA7BEA51B4}" destId="{69CBBE10-E8E2-4788-B98C-47B4F2028752}" srcOrd="0" destOrd="0" presId="urn:microsoft.com/office/officeart/2005/8/layout/vList5"/>
    <dgm:cxn modelId="{F71CB9E8-061C-48DA-A4EE-B7ACD949819D}" srcId="{863CCC30-A2F3-49C1-96FD-25872C15C0B2}" destId="{C528A949-ECC4-45DB-925E-3CA8C91AF844}" srcOrd="0" destOrd="0" parTransId="{B8B99D61-B1A6-4AC3-9A4A-96902432D99C}" sibTransId="{3A88C365-AA64-4AB9-90B1-9C74875D3B89}"/>
    <dgm:cxn modelId="{689B9061-3AD9-4D4E-B100-AD4CF2F36D4F}" srcId="{F70FC32B-54B5-411B-9A99-5255F3332FC4}" destId="{FA32B9A9-8A61-4C24-A87D-616AFE071ECF}" srcOrd="1" destOrd="0" parTransId="{2F6D86F4-1784-4D0A-A674-C0FDFC189B78}" sibTransId="{AA11B882-4455-45FE-81C5-3B03B57120B6}"/>
    <dgm:cxn modelId="{2606E01A-D361-4F05-8B83-1EA299F68EBA}" type="presOf" srcId="{FA32B9A9-8A61-4C24-A87D-616AFE071ECF}" destId="{2E2BDE24-A764-49FF-9A3B-B15B7D65769A}" srcOrd="0" destOrd="0" presId="urn:microsoft.com/office/officeart/2005/8/layout/vList5"/>
    <dgm:cxn modelId="{1939AAAD-6653-4FBB-9EC8-207E9DF80C16}" type="presOf" srcId="{C528A949-ECC4-45DB-925E-3CA8C91AF844}" destId="{9A835EC6-6956-4049-BA06-7AAE076E46E2}" srcOrd="0" destOrd="0" presId="urn:microsoft.com/office/officeart/2005/8/layout/vList5"/>
    <dgm:cxn modelId="{12B08987-599C-4474-9AD3-0C0591F22AA2}" srcId="{0BD891F0-F62A-425F-982C-580635EC8C13}" destId="{1BA1C4F6-E7CC-4B61-899C-27EA7BEA51B4}" srcOrd="0" destOrd="0" parTransId="{0F10CCBA-289C-4356-9C18-C4B894560077}" sibTransId="{7A81ACAC-D686-4445-A0AA-5D454BCD65F8}"/>
    <dgm:cxn modelId="{A6CF7D57-1141-4B0C-8644-ED4AF5C04252}" type="presParOf" srcId="{BFCCF412-0280-4ABD-A597-34C31537A476}" destId="{D56EDD1F-AB03-4D9D-85E3-065B95212AE9}" srcOrd="0" destOrd="0" presId="urn:microsoft.com/office/officeart/2005/8/layout/vList5"/>
    <dgm:cxn modelId="{CF6DABF8-C267-413A-99DD-4E6FF0E7D938}" type="presParOf" srcId="{D56EDD1F-AB03-4D9D-85E3-065B95212AE9}" destId="{80763A7F-507A-46AC-8700-FF1A051B0A94}" srcOrd="0" destOrd="0" presId="urn:microsoft.com/office/officeart/2005/8/layout/vList5"/>
    <dgm:cxn modelId="{21057542-1D4F-4AA3-8ED5-D5E14DADD947}" type="presParOf" srcId="{D56EDD1F-AB03-4D9D-85E3-065B95212AE9}" destId="{69CBBE10-E8E2-4788-B98C-47B4F2028752}" srcOrd="1" destOrd="0" presId="urn:microsoft.com/office/officeart/2005/8/layout/vList5"/>
    <dgm:cxn modelId="{35547DE1-7F1B-4B4B-8E12-A6A0CFD9F891}" type="presParOf" srcId="{BFCCF412-0280-4ABD-A597-34C31537A476}" destId="{9F867F09-7CC1-4874-849B-0FE9ECCB0E19}" srcOrd="1" destOrd="0" presId="urn:microsoft.com/office/officeart/2005/8/layout/vList5"/>
    <dgm:cxn modelId="{CD3871DA-69BF-4F59-991A-E03DEE79C97E}" type="presParOf" srcId="{BFCCF412-0280-4ABD-A597-34C31537A476}" destId="{8F49C9EC-A096-4E4F-A6B5-B186BB5EB66E}" srcOrd="2" destOrd="0" presId="urn:microsoft.com/office/officeart/2005/8/layout/vList5"/>
    <dgm:cxn modelId="{7C243873-519D-4762-9C28-B5BCE21AAC9C}" type="presParOf" srcId="{8F49C9EC-A096-4E4F-A6B5-B186BB5EB66E}" destId="{2E2BDE24-A764-49FF-9A3B-B15B7D65769A}" srcOrd="0" destOrd="0" presId="urn:microsoft.com/office/officeart/2005/8/layout/vList5"/>
    <dgm:cxn modelId="{11C3F20A-2571-4791-8007-F21C25629504}" type="presParOf" srcId="{8F49C9EC-A096-4E4F-A6B5-B186BB5EB66E}" destId="{E615C4E6-804A-4C04-A6B8-1693DA2FB23C}" srcOrd="1" destOrd="0" presId="urn:microsoft.com/office/officeart/2005/8/layout/vList5"/>
    <dgm:cxn modelId="{283947BB-B0B9-4B4E-B4DE-B39638F1917E}" type="presParOf" srcId="{BFCCF412-0280-4ABD-A597-34C31537A476}" destId="{BDFFBD8F-52D4-4AC5-9AF0-FF4F2A358EB9}" srcOrd="3" destOrd="0" presId="urn:microsoft.com/office/officeart/2005/8/layout/vList5"/>
    <dgm:cxn modelId="{40DEB508-9F5C-4B07-9831-9FD77B07CC24}" type="presParOf" srcId="{BFCCF412-0280-4ABD-A597-34C31537A476}" destId="{17F5D5D3-8E2A-4FCA-B8E2-32A691697CF5}" srcOrd="4" destOrd="0" presId="urn:microsoft.com/office/officeart/2005/8/layout/vList5"/>
    <dgm:cxn modelId="{EBBF7333-B2BC-4D77-BE06-3B69E5F698C6}" type="presParOf" srcId="{17F5D5D3-8E2A-4FCA-B8E2-32A691697CF5}" destId="{C45E9FE9-4FB8-47DA-951E-C425673EEA8B}" srcOrd="0" destOrd="0" presId="urn:microsoft.com/office/officeart/2005/8/layout/vList5"/>
    <dgm:cxn modelId="{8EB7AC3D-05EA-4176-9835-F6B170CF3F21}" type="presParOf" srcId="{17F5D5D3-8E2A-4FCA-B8E2-32A691697CF5}" destId="{9A835EC6-6956-4049-BA06-7AAE076E46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FC32B-54B5-411B-9A99-5255F3332F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891F0-F62A-425F-982C-580635EC8C13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КОНТАКТНЫЙ ТЕЛЕФОН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Verdana" pitchFamily="34" charset="0"/>
          </a:endParaRPr>
        </a:p>
      </dgm:t>
    </dgm:pt>
    <dgm:pt modelId="{034DCAD7-8A74-46A6-BBEE-7F5EB940CB83}" type="parTrans" cxnId="{5037D8A9-E695-4354-93DF-0AE44ED77AF5}">
      <dgm:prSet/>
      <dgm:spPr/>
      <dgm:t>
        <a:bodyPr/>
        <a:lstStyle/>
        <a:p>
          <a:endParaRPr lang="ru-RU"/>
        </a:p>
      </dgm:t>
    </dgm:pt>
    <dgm:pt modelId="{093B9A5F-AFF2-4CE3-9198-0D72B2EF6254}" type="sibTrans" cxnId="{5037D8A9-E695-4354-93DF-0AE44ED77AF5}">
      <dgm:prSet/>
      <dgm:spPr/>
      <dgm:t>
        <a:bodyPr/>
        <a:lstStyle/>
        <a:p>
          <a:endParaRPr lang="ru-RU"/>
        </a:p>
      </dgm:t>
    </dgm:pt>
    <dgm:pt modelId="{1BA1C4F6-E7CC-4B61-899C-27EA7BEA51B4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РУКОВОДИТЕЛЬ ДООЛ «ИНГОЛЬ» - </a:t>
          </a:r>
          <a:r>
            <a:rPr lang="ru-RU" sz="1000" dirty="0" err="1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Бикмухаметова</a:t>
          </a:r>
          <a:r>
            <a:rPr lang="ru-RU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 Оксана Васильевна – сот.-8923-360-10-83</a:t>
          </a:r>
          <a:endParaRPr lang="ru-RU" sz="1000" dirty="0">
            <a:solidFill>
              <a:schemeClr val="accent6">
                <a:lumMod val="50000"/>
              </a:schemeClr>
            </a:solidFill>
            <a:latin typeface="Verdana" pitchFamily="34" charset="0"/>
          </a:endParaRPr>
        </a:p>
      </dgm:t>
    </dgm:pt>
    <dgm:pt modelId="{0F10CCBA-289C-4356-9C18-C4B894560077}" type="parTrans" cxnId="{12B08987-599C-4474-9AD3-0C0591F22AA2}">
      <dgm:prSet/>
      <dgm:spPr/>
      <dgm:t>
        <a:bodyPr/>
        <a:lstStyle/>
        <a:p>
          <a:endParaRPr lang="ru-RU"/>
        </a:p>
      </dgm:t>
    </dgm:pt>
    <dgm:pt modelId="{7A81ACAC-D686-4445-A0AA-5D454BCD65F8}" type="sibTrans" cxnId="{12B08987-599C-4474-9AD3-0C0591F22AA2}">
      <dgm:prSet/>
      <dgm:spPr/>
      <dgm:t>
        <a:bodyPr/>
        <a:lstStyle/>
        <a:p>
          <a:endParaRPr lang="ru-RU"/>
        </a:p>
      </dgm:t>
    </dgm:pt>
    <dgm:pt modelId="{BFCCF412-0280-4ABD-A597-34C31537A476}" type="pres">
      <dgm:prSet presAssocID="{F70FC32B-54B5-411B-9A99-5255F3332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EDD1F-AB03-4D9D-85E3-065B95212AE9}" type="pres">
      <dgm:prSet presAssocID="{0BD891F0-F62A-425F-982C-580635EC8C13}" presName="linNode" presStyleCnt="0"/>
      <dgm:spPr/>
    </dgm:pt>
    <dgm:pt modelId="{80763A7F-507A-46AC-8700-FF1A051B0A94}" type="pres">
      <dgm:prSet presAssocID="{0BD891F0-F62A-425F-982C-580635EC8C13}" presName="parentText" presStyleLbl="node1" presStyleIdx="0" presStyleCnt="1" custScaleX="98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BBE10-E8E2-4788-B98C-47B4F2028752}" type="pres">
      <dgm:prSet presAssocID="{0BD891F0-F62A-425F-982C-580635EC8C13}" presName="descendantText" presStyleLbl="alignAccFollowNode1" presStyleIdx="0" presStyleCnt="1" custLinFactNeighborX="-1435" custLinFactNeighborY="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885E0-6FF7-4F5F-86BA-4D39C86138D0}" type="presOf" srcId="{F70FC32B-54B5-411B-9A99-5255F3332FC4}" destId="{BFCCF412-0280-4ABD-A597-34C31537A476}" srcOrd="0" destOrd="0" presId="urn:microsoft.com/office/officeart/2005/8/layout/vList5"/>
    <dgm:cxn modelId="{12B08987-599C-4474-9AD3-0C0591F22AA2}" srcId="{0BD891F0-F62A-425F-982C-580635EC8C13}" destId="{1BA1C4F6-E7CC-4B61-899C-27EA7BEA51B4}" srcOrd="0" destOrd="0" parTransId="{0F10CCBA-289C-4356-9C18-C4B894560077}" sibTransId="{7A81ACAC-D686-4445-A0AA-5D454BCD65F8}"/>
    <dgm:cxn modelId="{29A585B3-68A9-42BB-88B2-44539BB7A656}" type="presOf" srcId="{0BD891F0-F62A-425F-982C-580635EC8C13}" destId="{80763A7F-507A-46AC-8700-FF1A051B0A94}" srcOrd="0" destOrd="0" presId="urn:microsoft.com/office/officeart/2005/8/layout/vList5"/>
    <dgm:cxn modelId="{000C985E-E485-4CC9-8194-FE513A96D988}" type="presOf" srcId="{1BA1C4F6-E7CC-4B61-899C-27EA7BEA51B4}" destId="{69CBBE10-E8E2-4788-B98C-47B4F2028752}" srcOrd="0" destOrd="0" presId="urn:microsoft.com/office/officeart/2005/8/layout/vList5"/>
    <dgm:cxn modelId="{5037D8A9-E695-4354-93DF-0AE44ED77AF5}" srcId="{F70FC32B-54B5-411B-9A99-5255F3332FC4}" destId="{0BD891F0-F62A-425F-982C-580635EC8C13}" srcOrd="0" destOrd="0" parTransId="{034DCAD7-8A74-46A6-BBEE-7F5EB940CB83}" sibTransId="{093B9A5F-AFF2-4CE3-9198-0D72B2EF6254}"/>
    <dgm:cxn modelId="{E266B8FD-A2BB-4F36-AA14-89F38EE9897B}" type="presParOf" srcId="{BFCCF412-0280-4ABD-A597-34C31537A476}" destId="{D56EDD1F-AB03-4D9D-85E3-065B95212AE9}" srcOrd="0" destOrd="0" presId="urn:microsoft.com/office/officeart/2005/8/layout/vList5"/>
    <dgm:cxn modelId="{1DD3C6C4-D706-4B9C-86D9-E9764D11A39A}" type="presParOf" srcId="{D56EDD1F-AB03-4D9D-85E3-065B95212AE9}" destId="{80763A7F-507A-46AC-8700-FF1A051B0A94}" srcOrd="0" destOrd="0" presId="urn:microsoft.com/office/officeart/2005/8/layout/vList5"/>
    <dgm:cxn modelId="{9A6D8604-192D-4079-9C50-2C6F4065954D}" type="presParOf" srcId="{D56EDD1F-AB03-4D9D-85E3-065B95212AE9}" destId="{69CBBE10-E8E2-4788-B98C-47B4F20287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FC32B-54B5-411B-9A99-5255F3332F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891F0-F62A-425F-982C-580635EC8C13}">
      <dgm:prSet phldrT="[Текст]" custT="1"/>
      <dgm:spPr/>
      <dgm:t>
        <a:bodyPr/>
        <a:lstStyle/>
        <a:p>
          <a:pPr algn="l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ДОСУГ</a:t>
          </a:r>
          <a:endParaRPr lang="ru-RU" sz="1400" dirty="0">
            <a:latin typeface="Verdana" pitchFamily="34" charset="0"/>
          </a:endParaRPr>
        </a:p>
      </dgm:t>
    </dgm:pt>
    <dgm:pt modelId="{034DCAD7-8A74-46A6-BBEE-7F5EB940CB83}" type="parTrans" cxnId="{5037D8A9-E695-4354-93DF-0AE44ED77AF5}">
      <dgm:prSet/>
      <dgm:spPr/>
      <dgm:t>
        <a:bodyPr/>
        <a:lstStyle/>
        <a:p>
          <a:endParaRPr lang="ru-RU"/>
        </a:p>
      </dgm:t>
    </dgm:pt>
    <dgm:pt modelId="{093B9A5F-AFF2-4CE3-9198-0D72B2EF6254}" type="sibTrans" cxnId="{5037D8A9-E695-4354-93DF-0AE44ED77AF5}">
      <dgm:prSet/>
      <dgm:spPr/>
      <dgm:t>
        <a:bodyPr/>
        <a:lstStyle/>
        <a:p>
          <a:endParaRPr lang="ru-RU"/>
        </a:p>
      </dgm:t>
    </dgm:pt>
    <dgm:pt modelId="{1BA1C4F6-E7CC-4B61-899C-27EA7BEA51B4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На территории лагеря есть футбольное поле, волейбольная и баскетбольная спортивные площадки со спортивным инвентарем, детские качели, карусели, турники,</a:t>
          </a:r>
          <a:r>
            <a:rPr kumimoji="0" lang="ru-RU" sz="1000" b="0" i="0" u="none" strike="noStrike" cap="none" normalizeH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 роликовая дорожка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. Оборудован клуб с кинозалом. Работает библиотека.</a:t>
          </a:r>
          <a:endParaRPr lang="ru-RU" sz="1000" dirty="0">
            <a:latin typeface="Verdana" pitchFamily="34" charset="0"/>
          </a:endParaRPr>
        </a:p>
      </dgm:t>
    </dgm:pt>
    <dgm:pt modelId="{0F10CCBA-289C-4356-9C18-C4B894560077}" type="parTrans" cxnId="{12B08987-599C-4474-9AD3-0C0591F22AA2}">
      <dgm:prSet/>
      <dgm:spPr/>
      <dgm:t>
        <a:bodyPr/>
        <a:lstStyle/>
        <a:p>
          <a:endParaRPr lang="ru-RU"/>
        </a:p>
      </dgm:t>
    </dgm:pt>
    <dgm:pt modelId="{7A81ACAC-D686-4445-A0AA-5D454BCD65F8}" type="sibTrans" cxnId="{12B08987-599C-4474-9AD3-0C0591F22AA2}">
      <dgm:prSet/>
      <dgm:spPr/>
      <dgm:t>
        <a:bodyPr/>
        <a:lstStyle/>
        <a:p>
          <a:endParaRPr lang="ru-RU"/>
        </a:p>
      </dgm:t>
    </dgm:pt>
    <dgm:pt modelId="{FA32B9A9-8A61-4C24-A87D-616AFE071ECF}">
      <dgm:prSet phldrT="[Текст]" custT="1"/>
      <dgm:spPr/>
      <dgm:t>
        <a:bodyPr/>
        <a:lstStyle/>
        <a:p>
          <a:pPr algn="l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ПРОДОЛЖИТЕЛЬНОСТЬ СМЕНЫ</a:t>
          </a:r>
          <a:endParaRPr lang="ru-RU" sz="1400" dirty="0">
            <a:latin typeface="Verdana" pitchFamily="34" charset="0"/>
          </a:endParaRPr>
        </a:p>
      </dgm:t>
    </dgm:pt>
    <dgm:pt modelId="{2F6D86F4-1784-4D0A-A674-C0FDFC189B78}" type="parTrans" cxnId="{689B9061-3AD9-4D4E-B100-AD4CF2F36D4F}">
      <dgm:prSet/>
      <dgm:spPr/>
      <dgm:t>
        <a:bodyPr/>
        <a:lstStyle/>
        <a:p>
          <a:endParaRPr lang="ru-RU"/>
        </a:p>
      </dgm:t>
    </dgm:pt>
    <dgm:pt modelId="{AA11B882-4455-45FE-81C5-3B03B57120B6}" type="sibTrans" cxnId="{689B9061-3AD9-4D4E-B100-AD4CF2F36D4F}">
      <dgm:prSet/>
      <dgm:spPr/>
      <dgm:t>
        <a:bodyPr/>
        <a:lstStyle/>
        <a:p>
          <a:endParaRPr lang="ru-RU"/>
        </a:p>
      </dgm:t>
    </dgm:pt>
    <dgm:pt modelId="{956F051D-C8F1-4F01-8C11-F25CE9C3254A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21 день</a:t>
          </a:r>
          <a:endParaRPr lang="ru-RU" sz="1000" dirty="0">
            <a:latin typeface="Verdana" pitchFamily="34" charset="0"/>
          </a:endParaRPr>
        </a:p>
      </dgm:t>
    </dgm:pt>
    <dgm:pt modelId="{E7D6A113-E904-4821-BF17-A9D5E6E08DC0}" type="parTrans" cxnId="{99CB911B-7732-4436-8F00-2C2CC904C544}">
      <dgm:prSet/>
      <dgm:spPr/>
      <dgm:t>
        <a:bodyPr/>
        <a:lstStyle/>
        <a:p>
          <a:endParaRPr lang="ru-RU"/>
        </a:p>
      </dgm:t>
    </dgm:pt>
    <dgm:pt modelId="{89066229-560B-4DE4-87F9-61945D99D5A4}" type="sibTrans" cxnId="{99CB911B-7732-4436-8F00-2C2CC904C544}">
      <dgm:prSet/>
      <dgm:spPr/>
      <dgm:t>
        <a:bodyPr/>
        <a:lstStyle/>
        <a:p>
          <a:endParaRPr lang="ru-RU"/>
        </a:p>
      </dgm:t>
    </dgm:pt>
    <dgm:pt modelId="{C528A949-ECC4-45DB-925E-3CA8C91AF844}">
      <dgm:prSet phldrT="[Текст]" custT="1"/>
      <dgm:spPr/>
      <dgm:t>
        <a:bodyPr/>
        <a:lstStyle/>
        <a:p>
          <a:pPr marL="180000" indent="-180000">
            <a:lnSpc>
              <a:spcPct val="100000"/>
            </a:lnSpc>
            <a:spcAft>
              <a:spcPts val="0"/>
            </a:spcAft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 в 3 смены по 160 человек</a:t>
          </a:r>
          <a:endParaRPr lang="ru-RU" sz="1000" dirty="0">
            <a:latin typeface="Verdana" pitchFamily="34" charset="0"/>
          </a:endParaRPr>
        </a:p>
      </dgm:t>
    </dgm:pt>
    <dgm:pt modelId="{3A88C365-AA64-4AB9-90B1-9C74875D3B89}" type="sibTrans" cxnId="{F71CB9E8-061C-48DA-A4EE-B7ACD949819D}">
      <dgm:prSet/>
      <dgm:spPr/>
      <dgm:t>
        <a:bodyPr/>
        <a:lstStyle/>
        <a:p>
          <a:endParaRPr lang="ru-RU"/>
        </a:p>
      </dgm:t>
    </dgm:pt>
    <dgm:pt modelId="{B8B99D61-B1A6-4AC3-9A4A-96902432D99C}" type="parTrans" cxnId="{F71CB9E8-061C-48DA-A4EE-B7ACD949819D}">
      <dgm:prSet/>
      <dgm:spPr/>
      <dgm:t>
        <a:bodyPr/>
        <a:lstStyle/>
        <a:p>
          <a:endParaRPr lang="ru-RU"/>
        </a:p>
      </dgm:t>
    </dgm:pt>
    <dgm:pt modelId="{863CCC30-A2F3-49C1-96FD-25872C15C0B2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rgbClr val="003366"/>
              </a:solidFill>
              <a:latin typeface="Verdana" pitchFamily="34" charset="0"/>
              <a:cs typeface="Times New Roman" pitchFamily="18" charset="0"/>
            </a:rPr>
            <a:t>ОТДЫХ ОРГАНИЗОВАН</a:t>
          </a:r>
          <a:endParaRPr lang="ru-RU" sz="1400" dirty="0">
            <a:latin typeface="Verdana" pitchFamily="34" charset="0"/>
          </a:endParaRPr>
        </a:p>
      </dgm:t>
    </dgm:pt>
    <dgm:pt modelId="{A1398D9C-1090-4D55-811A-DE2932B0A73F}" type="sibTrans" cxnId="{2C134D32-9231-465D-A1F4-2B21DE781FDA}">
      <dgm:prSet/>
      <dgm:spPr/>
      <dgm:t>
        <a:bodyPr/>
        <a:lstStyle/>
        <a:p>
          <a:endParaRPr lang="ru-RU"/>
        </a:p>
      </dgm:t>
    </dgm:pt>
    <dgm:pt modelId="{6161A3A8-2D99-4F42-A217-6818A97E81D2}" type="parTrans" cxnId="{2C134D32-9231-465D-A1F4-2B21DE781FDA}">
      <dgm:prSet/>
      <dgm:spPr/>
      <dgm:t>
        <a:bodyPr/>
        <a:lstStyle/>
        <a:p>
          <a:endParaRPr lang="ru-RU"/>
        </a:p>
      </dgm:t>
    </dgm:pt>
    <dgm:pt modelId="{BFCCF412-0280-4ABD-A597-34C31537A476}" type="pres">
      <dgm:prSet presAssocID="{F70FC32B-54B5-411B-9A99-5255F3332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EDD1F-AB03-4D9D-85E3-065B95212AE9}" type="pres">
      <dgm:prSet presAssocID="{0BD891F0-F62A-425F-982C-580635EC8C13}" presName="linNode" presStyleCnt="0"/>
      <dgm:spPr/>
    </dgm:pt>
    <dgm:pt modelId="{80763A7F-507A-46AC-8700-FF1A051B0A94}" type="pres">
      <dgm:prSet presAssocID="{0BD891F0-F62A-425F-982C-580635EC8C13}" presName="parentText" presStyleLbl="node1" presStyleIdx="0" presStyleCnt="3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BBE10-E8E2-4788-B98C-47B4F2028752}" type="pres">
      <dgm:prSet presAssocID="{0BD891F0-F62A-425F-982C-580635EC8C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67F09-7CC1-4874-849B-0FE9ECCB0E19}" type="pres">
      <dgm:prSet presAssocID="{093B9A5F-AFF2-4CE3-9198-0D72B2EF6254}" presName="sp" presStyleCnt="0"/>
      <dgm:spPr/>
    </dgm:pt>
    <dgm:pt modelId="{8F49C9EC-A096-4E4F-A6B5-B186BB5EB66E}" type="pres">
      <dgm:prSet presAssocID="{FA32B9A9-8A61-4C24-A87D-616AFE071ECF}" presName="linNode" presStyleCnt="0"/>
      <dgm:spPr/>
    </dgm:pt>
    <dgm:pt modelId="{2E2BDE24-A764-49FF-9A3B-B15B7D65769A}" type="pres">
      <dgm:prSet presAssocID="{FA32B9A9-8A61-4C24-A87D-616AFE071E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C4E6-804A-4C04-A6B8-1693DA2FB23C}" type="pres">
      <dgm:prSet presAssocID="{FA32B9A9-8A61-4C24-A87D-616AFE071ECF}" presName="descendantText" presStyleLbl="alignAccFollowNode1" presStyleIdx="1" presStyleCnt="3" custLinFactNeighborX="1707" custLinFactNeighborY="-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FBD8F-52D4-4AC5-9AF0-FF4F2A358EB9}" type="pres">
      <dgm:prSet presAssocID="{AA11B882-4455-45FE-81C5-3B03B57120B6}" presName="sp" presStyleCnt="0"/>
      <dgm:spPr/>
    </dgm:pt>
    <dgm:pt modelId="{17F5D5D3-8E2A-4FCA-B8E2-32A691697CF5}" type="pres">
      <dgm:prSet presAssocID="{863CCC30-A2F3-49C1-96FD-25872C15C0B2}" presName="linNode" presStyleCnt="0"/>
      <dgm:spPr/>
    </dgm:pt>
    <dgm:pt modelId="{C45E9FE9-4FB8-47DA-951E-C425673EEA8B}" type="pres">
      <dgm:prSet presAssocID="{863CCC30-A2F3-49C1-96FD-25872C15C0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35EC6-6956-4049-BA06-7AAE076E46E2}" type="pres">
      <dgm:prSet presAssocID="{863CCC30-A2F3-49C1-96FD-25872C15C0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7D8A9-E695-4354-93DF-0AE44ED77AF5}" srcId="{F70FC32B-54B5-411B-9A99-5255F3332FC4}" destId="{0BD891F0-F62A-425F-982C-580635EC8C13}" srcOrd="0" destOrd="0" parTransId="{034DCAD7-8A74-46A6-BBEE-7F5EB940CB83}" sibTransId="{093B9A5F-AFF2-4CE3-9198-0D72B2EF6254}"/>
    <dgm:cxn modelId="{2C134D32-9231-465D-A1F4-2B21DE781FDA}" srcId="{F70FC32B-54B5-411B-9A99-5255F3332FC4}" destId="{863CCC30-A2F3-49C1-96FD-25872C15C0B2}" srcOrd="2" destOrd="0" parTransId="{6161A3A8-2D99-4F42-A217-6818A97E81D2}" sibTransId="{A1398D9C-1090-4D55-811A-DE2932B0A73F}"/>
    <dgm:cxn modelId="{4A0C5EB5-BC6F-452E-8F1C-A63D3AB66939}" type="presOf" srcId="{863CCC30-A2F3-49C1-96FD-25872C15C0B2}" destId="{C45E9FE9-4FB8-47DA-951E-C425673EEA8B}" srcOrd="0" destOrd="0" presId="urn:microsoft.com/office/officeart/2005/8/layout/vList5"/>
    <dgm:cxn modelId="{2CB424BD-B7CA-47BC-87CB-728646819F3D}" type="presOf" srcId="{F70FC32B-54B5-411B-9A99-5255F3332FC4}" destId="{BFCCF412-0280-4ABD-A597-34C31537A476}" srcOrd="0" destOrd="0" presId="urn:microsoft.com/office/officeart/2005/8/layout/vList5"/>
    <dgm:cxn modelId="{99CB911B-7732-4436-8F00-2C2CC904C544}" srcId="{FA32B9A9-8A61-4C24-A87D-616AFE071ECF}" destId="{956F051D-C8F1-4F01-8C11-F25CE9C3254A}" srcOrd="0" destOrd="0" parTransId="{E7D6A113-E904-4821-BF17-A9D5E6E08DC0}" sibTransId="{89066229-560B-4DE4-87F9-61945D99D5A4}"/>
    <dgm:cxn modelId="{95E924DA-B31C-4CE8-9196-64FABBDF2BB8}" type="presOf" srcId="{C528A949-ECC4-45DB-925E-3CA8C91AF844}" destId="{9A835EC6-6956-4049-BA06-7AAE076E46E2}" srcOrd="0" destOrd="0" presId="urn:microsoft.com/office/officeart/2005/8/layout/vList5"/>
    <dgm:cxn modelId="{F71CB9E8-061C-48DA-A4EE-B7ACD949819D}" srcId="{863CCC30-A2F3-49C1-96FD-25872C15C0B2}" destId="{C528A949-ECC4-45DB-925E-3CA8C91AF844}" srcOrd="0" destOrd="0" parTransId="{B8B99D61-B1A6-4AC3-9A4A-96902432D99C}" sibTransId="{3A88C365-AA64-4AB9-90B1-9C74875D3B89}"/>
    <dgm:cxn modelId="{60071243-F40B-42EF-872F-75192C94632F}" type="presOf" srcId="{FA32B9A9-8A61-4C24-A87D-616AFE071ECF}" destId="{2E2BDE24-A764-49FF-9A3B-B15B7D65769A}" srcOrd="0" destOrd="0" presId="urn:microsoft.com/office/officeart/2005/8/layout/vList5"/>
    <dgm:cxn modelId="{EE7B596F-EBD8-48CE-85A8-0F72F15593D5}" type="presOf" srcId="{956F051D-C8F1-4F01-8C11-F25CE9C3254A}" destId="{E615C4E6-804A-4C04-A6B8-1693DA2FB23C}" srcOrd="0" destOrd="0" presId="urn:microsoft.com/office/officeart/2005/8/layout/vList5"/>
    <dgm:cxn modelId="{689B9061-3AD9-4D4E-B100-AD4CF2F36D4F}" srcId="{F70FC32B-54B5-411B-9A99-5255F3332FC4}" destId="{FA32B9A9-8A61-4C24-A87D-616AFE071ECF}" srcOrd="1" destOrd="0" parTransId="{2F6D86F4-1784-4D0A-A674-C0FDFC189B78}" sibTransId="{AA11B882-4455-45FE-81C5-3B03B57120B6}"/>
    <dgm:cxn modelId="{E35D1387-9BEF-4150-8A39-46E27A280F05}" type="presOf" srcId="{1BA1C4F6-E7CC-4B61-899C-27EA7BEA51B4}" destId="{69CBBE10-E8E2-4788-B98C-47B4F2028752}" srcOrd="0" destOrd="0" presId="urn:microsoft.com/office/officeart/2005/8/layout/vList5"/>
    <dgm:cxn modelId="{05889E38-48D2-4D94-882F-0F701038282C}" type="presOf" srcId="{0BD891F0-F62A-425F-982C-580635EC8C13}" destId="{80763A7F-507A-46AC-8700-FF1A051B0A94}" srcOrd="0" destOrd="0" presId="urn:microsoft.com/office/officeart/2005/8/layout/vList5"/>
    <dgm:cxn modelId="{12B08987-599C-4474-9AD3-0C0591F22AA2}" srcId="{0BD891F0-F62A-425F-982C-580635EC8C13}" destId="{1BA1C4F6-E7CC-4B61-899C-27EA7BEA51B4}" srcOrd="0" destOrd="0" parTransId="{0F10CCBA-289C-4356-9C18-C4B894560077}" sibTransId="{7A81ACAC-D686-4445-A0AA-5D454BCD65F8}"/>
    <dgm:cxn modelId="{F56413AB-339A-4A60-BEE0-3B4DD467A5D9}" type="presParOf" srcId="{BFCCF412-0280-4ABD-A597-34C31537A476}" destId="{D56EDD1F-AB03-4D9D-85E3-065B95212AE9}" srcOrd="0" destOrd="0" presId="urn:microsoft.com/office/officeart/2005/8/layout/vList5"/>
    <dgm:cxn modelId="{5B584346-08F3-40DE-93B5-1888E0535935}" type="presParOf" srcId="{D56EDD1F-AB03-4D9D-85E3-065B95212AE9}" destId="{80763A7F-507A-46AC-8700-FF1A051B0A94}" srcOrd="0" destOrd="0" presId="urn:microsoft.com/office/officeart/2005/8/layout/vList5"/>
    <dgm:cxn modelId="{D24718A6-E15C-4092-A5AF-AABCE05935F2}" type="presParOf" srcId="{D56EDD1F-AB03-4D9D-85E3-065B95212AE9}" destId="{69CBBE10-E8E2-4788-B98C-47B4F2028752}" srcOrd="1" destOrd="0" presId="urn:microsoft.com/office/officeart/2005/8/layout/vList5"/>
    <dgm:cxn modelId="{C6DE8B7E-DEBF-4D5E-829D-A6F7C249B1AE}" type="presParOf" srcId="{BFCCF412-0280-4ABD-A597-34C31537A476}" destId="{9F867F09-7CC1-4874-849B-0FE9ECCB0E19}" srcOrd="1" destOrd="0" presId="urn:microsoft.com/office/officeart/2005/8/layout/vList5"/>
    <dgm:cxn modelId="{3C7B7257-93A8-4883-936F-E7AF0E48257A}" type="presParOf" srcId="{BFCCF412-0280-4ABD-A597-34C31537A476}" destId="{8F49C9EC-A096-4E4F-A6B5-B186BB5EB66E}" srcOrd="2" destOrd="0" presId="urn:microsoft.com/office/officeart/2005/8/layout/vList5"/>
    <dgm:cxn modelId="{08EDDC6B-B5CF-4EF0-AEB2-4D3464DEBB0B}" type="presParOf" srcId="{8F49C9EC-A096-4E4F-A6B5-B186BB5EB66E}" destId="{2E2BDE24-A764-49FF-9A3B-B15B7D65769A}" srcOrd="0" destOrd="0" presId="urn:microsoft.com/office/officeart/2005/8/layout/vList5"/>
    <dgm:cxn modelId="{4072AD91-7B0F-44AB-8A06-534DC9A5B032}" type="presParOf" srcId="{8F49C9EC-A096-4E4F-A6B5-B186BB5EB66E}" destId="{E615C4E6-804A-4C04-A6B8-1693DA2FB23C}" srcOrd="1" destOrd="0" presId="urn:microsoft.com/office/officeart/2005/8/layout/vList5"/>
    <dgm:cxn modelId="{A24EA3AC-D0A6-484C-8F8A-C818C3F57E30}" type="presParOf" srcId="{BFCCF412-0280-4ABD-A597-34C31537A476}" destId="{BDFFBD8F-52D4-4AC5-9AF0-FF4F2A358EB9}" srcOrd="3" destOrd="0" presId="urn:microsoft.com/office/officeart/2005/8/layout/vList5"/>
    <dgm:cxn modelId="{0D508BA5-9384-4F76-81C1-68CDE241944F}" type="presParOf" srcId="{BFCCF412-0280-4ABD-A597-34C31537A476}" destId="{17F5D5D3-8E2A-4FCA-B8E2-32A691697CF5}" srcOrd="4" destOrd="0" presId="urn:microsoft.com/office/officeart/2005/8/layout/vList5"/>
    <dgm:cxn modelId="{21F576D3-35C1-4822-A56C-D6AB8D1BC50D}" type="presParOf" srcId="{17F5D5D3-8E2A-4FCA-B8E2-32A691697CF5}" destId="{C45E9FE9-4FB8-47DA-951E-C425673EEA8B}" srcOrd="0" destOrd="0" presId="urn:microsoft.com/office/officeart/2005/8/layout/vList5"/>
    <dgm:cxn modelId="{C8DED9D2-F11C-4639-850A-26BF4EC52891}" type="presParOf" srcId="{17F5D5D3-8E2A-4FCA-B8E2-32A691697CF5}" destId="{9A835EC6-6956-4049-BA06-7AAE076E46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BE10-E8E2-4788-B98C-47B4F2028752}">
      <dsp:nvSpPr>
        <dsp:cNvPr id="0" name=""/>
        <dsp:cNvSpPr/>
      </dsp:nvSpPr>
      <dsp:spPr>
        <a:xfrm rot="5400000">
          <a:off x="5671205" y="-2430795"/>
          <a:ext cx="607781" cy="56236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Детский оздоровительно-образовательный лагерь </a:t>
          </a:r>
          <a:r>
            <a:rPr kumimoji="0" lang="ru-RU" sz="105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«</a:t>
          </a:r>
          <a:r>
            <a:rPr lang="ru-RU" sz="1050" kern="120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Инголь</a:t>
          </a:r>
          <a:r>
            <a:rPr kumimoji="0" lang="ru-RU" sz="105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»  филиал МБОУ ДОД ШР ДЮЦ № 35,  круглогодичного действия расположен </a:t>
          </a:r>
          <a:r>
            <a:rPr lang="ru-RU" sz="1050" kern="120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в 32 километрах от г. Шарыпово</a:t>
          </a:r>
          <a:r>
            <a:rPr kumimoji="0" lang="ru-RU" sz="105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, в живописном месте на берегу </a:t>
          </a:r>
          <a:r>
            <a:rPr lang="ru-RU" sz="1050" kern="1200" dirty="0" smtClean="0">
              <a:solidFill>
                <a:srgbClr val="003366"/>
              </a:solidFill>
              <a:latin typeface="Verdana" pitchFamily="34" charset="0"/>
              <a:ea typeface="Times New Roman" pitchFamily="18" charset="0"/>
              <a:cs typeface="Times New Roman" pitchFamily="18" charset="0"/>
            </a:rPr>
            <a:t>озера «Инголь»</a:t>
          </a:r>
          <a:r>
            <a:rPr kumimoji="0" lang="ru-RU" sz="105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.</a:t>
          </a:r>
          <a:endParaRPr lang="ru-RU" sz="1050" kern="1200" dirty="0">
            <a:latin typeface="Verdana" pitchFamily="34" charset="0"/>
          </a:endParaRPr>
        </a:p>
      </dsp:txBody>
      <dsp:txXfrm rot="-5400000">
        <a:off x="3163287" y="106792"/>
        <a:ext cx="5593950" cy="548443"/>
      </dsp:txXfrm>
    </dsp:sp>
    <dsp:sp modelId="{80763A7F-507A-46AC-8700-FF1A051B0A94}">
      <dsp:nvSpPr>
        <dsp:cNvPr id="0" name=""/>
        <dsp:cNvSpPr/>
      </dsp:nvSpPr>
      <dsp:spPr>
        <a:xfrm>
          <a:off x="0" y="1151"/>
          <a:ext cx="3163286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РАСПОЛОЖЕНИЕ</a:t>
          </a:r>
          <a:endParaRPr lang="ru-RU" sz="1400" kern="1200" dirty="0">
            <a:latin typeface="Verdana" pitchFamily="34" charset="0"/>
          </a:endParaRPr>
        </a:p>
      </dsp:txBody>
      <dsp:txXfrm>
        <a:off x="37087" y="38238"/>
        <a:ext cx="3089112" cy="685552"/>
      </dsp:txXfrm>
    </dsp:sp>
    <dsp:sp modelId="{E615C4E6-804A-4C04-A6B8-1693DA2FB23C}">
      <dsp:nvSpPr>
        <dsp:cNvPr id="0" name=""/>
        <dsp:cNvSpPr/>
      </dsp:nvSpPr>
      <dsp:spPr>
        <a:xfrm rot="5400000">
          <a:off x="5671205" y="-1650666"/>
          <a:ext cx="607781" cy="56236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Дети проживают в одно и двухэтажных комфортабельных благоустроенных корпусах с горячим водоснабжением в комнатах от 2 до 6 человек.  Душ, туалет, умывальники на этаже. </a:t>
          </a:r>
          <a:endParaRPr lang="ru-RU" sz="1000" kern="1200" dirty="0">
            <a:latin typeface="Verdana" pitchFamily="34" charset="0"/>
          </a:endParaRPr>
        </a:p>
      </dsp:txBody>
      <dsp:txXfrm rot="-5400000">
        <a:off x="3163287" y="886921"/>
        <a:ext cx="5593950" cy="548443"/>
      </dsp:txXfrm>
    </dsp:sp>
    <dsp:sp modelId="{2E2BDE24-A764-49FF-9A3B-B15B7D65769A}">
      <dsp:nvSpPr>
        <dsp:cNvPr id="0" name=""/>
        <dsp:cNvSpPr/>
      </dsp:nvSpPr>
      <dsp:spPr>
        <a:xfrm>
          <a:off x="0" y="798863"/>
          <a:ext cx="3163286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ПРОЖИВАНИЕ</a:t>
          </a:r>
          <a:endParaRPr lang="ru-RU" sz="1400" kern="1200" dirty="0">
            <a:latin typeface="Verdana" pitchFamily="34" charset="0"/>
          </a:endParaRPr>
        </a:p>
      </dsp:txBody>
      <dsp:txXfrm>
        <a:off x="37087" y="835950"/>
        <a:ext cx="3089112" cy="685552"/>
      </dsp:txXfrm>
    </dsp:sp>
    <dsp:sp modelId="{9A835EC6-6956-4049-BA06-7AAE076E46E2}">
      <dsp:nvSpPr>
        <dsp:cNvPr id="0" name=""/>
        <dsp:cNvSpPr/>
      </dsp:nvSpPr>
      <dsp:spPr>
        <a:xfrm rot="5400000">
          <a:off x="5671205" y="-835370"/>
          <a:ext cx="607781" cy="56236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шестиразовое 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в столовой на 160</a:t>
          </a:r>
          <a:r>
            <a:rPr kumimoji="0" lang="ru-RU" sz="1000" b="0" i="0" u="none" strike="noStrike" kern="1200" cap="none" normalizeH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мест .</a:t>
          </a:r>
          <a:endParaRPr lang="ru-RU" sz="1000" kern="1200" dirty="0">
            <a:latin typeface="Verdana" pitchFamily="34" charset="0"/>
          </a:endParaRPr>
        </a:p>
      </dsp:txBody>
      <dsp:txXfrm rot="-5400000">
        <a:off x="3163287" y="1702217"/>
        <a:ext cx="5593950" cy="548443"/>
      </dsp:txXfrm>
    </dsp:sp>
    <dsp:sp modelId="{C45E9FE9-4FB8-47DA-951E-C425673EEA8B}">
      <dsp:nvSpPr>
        <dsp:cNvPr id="0" name=""/>
        <dsp:cNvSpPr/>
      </dsp:nvSpPr>
      <dsp:spPr>
        <a:xfrm>
          <a:off x="0" y="1596576"/>
          <a:ext cx="3163286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ПИТАНИЕ</a:t>
          </a:r>
          <a:endParaRPr lang="ru-RU" sz="1400" kern="1200" dirty="0">
            <a:latin typeface="Verdana" pitchFamily="34" charset="0"/>
          </a:endParaRPr>
        </a:p>
      </dsp:txBody>
      <dsp:txXfrm>
        <a:off x="37087" y="1633663"/>
        <a:ext cx="3089112" cy="68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BE10-E8E2-4788-B98C-47B4F2028752}">
      <dsp:nvSpPr>
        <dsp:cNvPr id="0" name=""/>
        <dsp:cNvSpPr/>
      </dsp:nvSpPr>
      <dsp:spPr>
        <a:xfrm rot="5400000">
          <a:off x="5595581" y="-2408869"/>
          <a:ext cx="628654" cy="5624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РУКОВОДИТЕЛЬ ДООЛ «ИНГОЛЬ» - </a:t>
          </a:r>
          <a:r>
            <a:rPr lang="ru-RU" sz="1000" kern="1200" dirty="0" err="1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Бикмухаметова</a:t>
          </a: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 Оксана Васильевна – сот.-8923-360-10-83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Verdana" pitchFamily="34" charset="0"/>
          </a:endParaRPr>
        </a:p>
      </dsp:txBody>
      <dsp:txXfrm rot="-5400000">
        <a:off x="3097876" y="119524"/>
        <a:ext cx="5593376" cy="567278"/>
      </dsp:txXfrm>
    </dsp:sp>
    <dsp:sp modelId="{80763A7F-507A-46AC-8700-FF1A051B0A94}">
      <dsp:nvSpPr>
        <dsp:cNvPr id="0" name=""/>
        <dsp:cNvSpPr/>
      </dsp:nvSpPr>
      <dsp:spPr>
        <a:xfrm>
          <a:off x="20262" y="0"/>
          <a:ext cx="3123011" cy="785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КОНТАКТНЫЙ ТЕЛЕФОН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Verdana" pitchFamily="34" charset="0"/>
          </a:endParaRPr>
        </a:p>
      </dsp:txBody>
      <dsp:txXfrm>
        <a:off x="58622" y="38360"/>
        <a:ext cx="3046291" cy="70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BE10-E8E2-4788-B98C-47B4F2028752}">
      <dsp:nvSpPr>
        <dsp:cNvPr id="0" name=""/>
        <dsp:cNvSpPr/>
      </dsp:nvSpPr>
      <dsp:spPr>
        <a:xfrm rot="5400000">
          <a:off x="5671205" y="-2430795"/>
          <a:ext cx="607781" cy="56236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На территории лагеря есть футбольное поле, волейбольная и баскетбольная спортивные площадки со спортивным инвентарем, детские качели, карусели, турники,</a:t>
          </a:r>
          <a:r>
            <a:rPr kumimoji="0" lang="ru-RU" sz="1000" b="0" i="0" u="none" strike="noStrike" kern="1200" cap="none" normalizeH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 роликовая дорожка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. Оборудован клуб с кинозалом. Работает библиотека.</a:t>
          </a:r>
          <a:endParaRPr lang="ru-RU" sz="1000" kern="1200" dirty="0">
            <a:latin typeface="Verdana" pitchFamily="34" charset="0"/>
          </a:endParaRPr>
        </a:p>
      </dsp:txBody>
      <dsp:txXfrm rot="-5400000">
        <a:off x="3163287" y="106792"/>
        <a:ext cx="5593950" cy="548443"/>
      </dsp:txXfrm>
    </dsp:sp>
    <dsp:sp modelId="{80763A7F-507A-46AC-8700-FF1A051B0A94}">
      <dsp:nvSpPr>
        <dsp:cNvPr id="0" name=""/>
        <dsp:cNvSpPr/>
      </dsp:nvSpPr>
      <dsp:spPr>
        <a:xfrm>
          <a:off x="0" y="0"/>
          <a:ext cx="3163286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ДОСУГ</a:t>
          </a:r>
          <a:endParaRPr lang="ru-RU" sz="1400" kern="1200" dirty="0">
            <a:latin typeface="Verdana" pitchFamily="34" charset="0"/>
          </a:endParaRPr>
        </a:p>
      </dsp:txBody>
      <dsp:txXfrm>
        <a:off x="37087" y="37087"/>
        <a:ext cx="3089112" cy="685552"/>
      </dsp:txXfrm>
    </dsp:sp>
    <dsp:sp modelId="{E615C4E6-804A-4C04-A6B8-1693DA2FB23C}">
      <dsp:nvSpPr>
        <dsp:cNvPr id="0" name=""/>
        <dsp:cNvSpPr/>
      </dsp:nvSpPr>
      <dsp:spPr>
        <a:xfrm rot="5400000">
          <a:off x="5671205" y="-1641743"/>
          <a:ext cx="607781" cy="56236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21 день</a:t>
          </a:r>
          <a:endParaRPr lang="ru-RU" sz="1000" kern="1200" dirty="0">
            <a:latin typeface="Verdana" pitchFamily="34" charset="0"/>
          </a:endParaRPr>
        </a:p>
      </dsp:txBody>
      <dsp:txXfrm rot="-5400000">
        <a:off x="3163287" y="895844"/>
        <a:ext cx="5593950" cy="548443"/>
      </dsp:txXfrm>
    </dsp:sp>
    <dsp:sp modelId="{2E2BDE24-A764-49FF-9A3B-B15B7D65769A}">
      <dsp:nvSpPr>
        <dsp:cNvPr id="0" name=""/>
        <dsp:cNvSpPr/>
      </dsp:nvSpPr>
      <dsp:spPr>
        <a:xfrm>
          <a:off x="0" y="798863"/>
          <a:ext cx="3163286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ПРОДОЛЖИТЕЛЬНОСТЬ СМЕНЫ</a:t>
          </a:r>
          <a:endParaRPr lang="ru-RU" sz="1400" kern="1200" dirty="0">
            <a:latin typeface="Verdana" pitchFamily="34" charset="0"/>
          </a:endParaRPr>
        </a:p>
      </dsp:txBody>
      <dsp:txXfrm>
        <a:off x="37087" y="835950"/>
        <a:ext cx="3089112" cy="685552"/>
      </dsp:txXfrm>
    </dsp:sp>
    <dsp:sp modelId="{9A835EC6-6956-4049-BA06-7AAE076E46E2}">
      <dsp:nvSpPr>
        <dsp:cNvPr id="0" name=""/>
        <dsp:cNvSpPr/>
      </dsp:nvSpPr>
      <dsp:spPr>
        <a:xfrm rot="5400000">
          <a:off x="5671205" y="-835370"/>
          <a:ext cx="607781" cy="56236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rPr>
            <a:t> в 3 смены по 160 человек</a:t>
          </a:r>
          <a:endParaRPr lang="ru-RU" sz="1000" kern="1200" dirty="0">
            <a:latin typeface="Verdana" pitchFamily="34" charset="0"/>
          </a:endParaRPr>
        </a:p>
      </dsp:txBody>
      <dsp:txXfrm rot="-5400000">
        <a:off x="3163287" y="1702217"/>
        <a:ext cx="5593950" cy="548443"/>
      </dsp:txXfrm>
    </dsp:sp>
    <dsp:sp modelId="{C45E9FE9-4FB8-47DA-951E-C425673EEA8B}">
      <dsp:nvSpPr>
        <dsp:cNvPr id="0" name=""/>
        <dsp:cNvSpPr/>
      </dsp:nvSpPr>
      <dsp:spPr>
        <a:xfrm>
          <a:off x="0" y="1596576"/>
          <a:ext cx="3163286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66"/>
              </a:solidFill>
              <a:latin typeface="Verdana" pitchFamily="34" charset="0"/>
              <a:cs typeface="Times New Roman" pitchFamily="18" charset="0"/>
            </a:rPr>
            <a:t>ОТДЫХ ОРГАНИЗОВАН</a:t>
          </a:r>
          <a:endParaRPr lang="ru-RU" sz="1400" kern="1200" dirty="0">
            <a:latin typeface="Verdana" pitchFamily="34" charset="0"/>
          </a:endParaRPr>
        </a:p>
      </dsp:txBody>
      <dsp:txXfrm>
        <a:off x="37087" y="1633663"/>
        <a:ext cx="3089112" cy="68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6492-2A4B-4AFF-BB1A-368B4EC7B9B5}" type="datetimeFigureOut">
              <a:rPr lang="ru-RU" smtClean="0"/>
              <a:pPr/>
              <a:t>18.02.19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2BE9-FF17-4A29-AD22-F9065684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4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B914E2-C395-4176-9F9F-BF6991CEF170}" type="datetimeFigureOut">
              <a:rPr lang="ru-RU"/>
              <a:pPr>
                <a:defRPr/>
              </a:pPr>
              <a:t>18.02.19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A73F12-FFB5-48A7-9717-A2A84DAF9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45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73F12-FFB5-48A7-9717-A2A84DAF931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5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F4FE-7057-47E1-A582-54C073761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49C90-B3A0-4296-B59F-33933A969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1FB5-4C24-4FF9-A53A-0843519B0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EE900-E5DE-4733-8055-8E5451103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41315-9986-43D0-9D32-E61C30E6F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19189-BC76-4C62-91A3-7CE084ED7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E0B9-45C7-49AF-98C7-9473A1343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59E0-2B53-4D01-8730-AE2D79573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6F44-DCC1-454A-A93D-DF5BE6138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2734-59A4-4B2B-947A-94D5C602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7077-0747-442E-A6D5-CB4D1D1F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BB2F-E5C8-44EF-A3AB-A8F323082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DDA3E-F004-4E82-AB72-015BA8FB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0B8FC73-BC31-4B47-8767-676AFB9CA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голь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000" y="0"/>
            <a:ext cx="9168000" cy="6876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50016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235744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/>
                </a:solidFill>
                <a:latin typeface="Verdana" pitchFamily="34" charset="0"/>
              </a:rPr>
              <a:t>Детский оздоровительно-образовательный лагерь </a:t>
            </a:r>
            <a:r>
              <a:rPr lang="en-US" sz="3600" dirty="0" smtClean="0">
                <a:solidFill>
                  <a:schemeClr val="accent3"/>
                </a:solidFill>
                <a:latin typeface="Verdana" pitchFamily="34" charset="0"/>
              </a:rPr>
              <a:t/>
            </a:r>
            <a:br>
              <a:rPr lang="en-US" sz="3600" dirty="0" smtClean="0">
                <a:solidFill>
                  <a:schemeClr val="accent3"/>
                </a:solidFill>
                <a:latin typeface="Verdana" pitchFamily="34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Verdana" pitchFamily="34" charset="0"/>
              </a:rPr>
              <a:t>«Инголь» </a:t>
            </a:r>
            <a:r>
              <a:rPr lang="en-US" sz="3600" dirty="0" smtClean="0">
                <a:solidFill>
                  <a:schemeClr val="accent3"/>
                </a:solidFill>
                <a:latin typeface="Verdana" pitchFamily="34" charset="0"/>
              </a:rPr>
              <a:t/>
            </a:r>
            <a:br>
              <a:rPr lang="en-US" sz="3600" dirty="0" smtClean="0">
                <a:solidFill>
                  <a:schemeClr val="accent3"/>
                </a:solidFill>
                <a:latin typeface="Verdana" pitchFamily="34" charset="0"/>
              </a:rPr>
            </a:br>
            <a:r>
              <a:rPr lang="ru-RU" sz="3600" dirty="0" smtClean="0">
                <a:solidFill>
                  <a:srgbClr val="008000"/>
                </a:solidFill>
                <a:latin typeface="Verdana" pitchFamily="34" charset="0"/>
              </a:rPr>
              <a:t>- отличный отдых круглый год.</a:t>
            </a:r>
            <a:endParaRPr lang="ru-RU" sz="3600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голь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58024"/>
          </a:xfrm>
          <a:prstGeom prst="rect">
            <a:avLst/>
          </a:prstGeom>
          <a:solidFill>
            <a:srgbClr val="C6F5FE"/>
          </a:solidFill>
          <a:ln w="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50016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46"/>
          </a:xfrm>
          <a:solidFill>
            <a:srgbClr val="C6F5FE"/>
          </a:solidFill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«Инголь»  - красивейшее озеро Красноярского края, расположено в заповедной зоне,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окружено со всех сторон берёзовыми и хвойными лесами.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Озеро поражает прозрачностью  воды,</a:t>
            </a:r>
            <a:r>
              <a:rPr lang="ru-RU" sz="1200" dirty="0" smtClean="0">
                <a:latin typeface="Verdana" pitchFamily="34" charset="0"/>
              </a:rPr>
              <a:t> имеет овальную форму, наибольшая длина 3,5 км, ширина 1,5 км, глубина достигает 94 м.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По свойствам  ингольская вода напоминает байкальскую. </a:t>
            </a:r>
            <a:b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Из-за наличия растворённого в воде серебра, озеро издавна считается целебным.</a:t>
            </a:r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Рисунок 4" descr="http://www.diveak.ru/spaw2/uploads/images/i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643314"/>
            <a:ext cx="2520000" cy="180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dist="139700" sx="1000" sy="1000" algn="tl" rotWithShape="0">
              <a:srgbClr val="333333"/>
            </a:outerShdw>
          </a:effectLst>
        </p:spPr>
      </p:pic>
      <p:pic>
        <p:nvPicPr>
          <p:cNvPr id="8" name="Содержимое 10" descr="P101058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3174" y="3643314"/>
            <a:ext cx="2520000" cy="180000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images.izvestia.ru/ruschudo/foto/22439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1"/>
            <a:ext cx="9144000" cy="6856399"/>
          </a:xfrm>
          <a:prstGeom prst="rect">
            <a:avLst/>
          </a:prstGeom>
          <a:ln cmpd="dbl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576000" y="2088000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57554" y="2088000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120000" y="2088000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6000" y="6357958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357554" y="6357958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120000" y="6357958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6000" y="4194000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48000" y="4194000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20000" y="4194000"/>
            <a:ext cx="2520000" cy="357190"/>
          </a:xfrm>
          <a:prstGeom prst="rect">
            <a:avLst/>
          </a:prstGeom>
          <a:solidFill>
            <a:srgbClr val="0066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7554" y="4284000"/>
            <a:ext cx="2500330" cy="3571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FF"/>
                </a:solidFill>
                <a:latin typeface="Verdana" pitchFamily="34" charset="0"/>
              </a:rPr>
              <a:t>Пирс</a:t>
            </a:r>
            <a:endParaRPr lang="ru-RU" dirty="0">
              <a:solidFill>
                <a:srgbClr val="00FFFF"/>
              </a:solidFill>
              <a:latin typeface="Verdana" pitchFamily="34" charset="0"/>
            </a:endParaRPr>
          </a:p>
        </p:txBody>
      </p:sp>
      <p:pic>
        <p:nvPicPr>
          <p:cNvPr id="6" name="Рисунок 5" descr="P111093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520000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4284000"/>
            <a:ext cx="2428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Игровая площадка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2196001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Корпуса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6429396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Холл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6429396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Душевая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43363" y="4284000"/>
            <a:ext cx="105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Столовая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43636" y="2196000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Игровой центр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6182" y="2071679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озеро Инголь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472" y="6444000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FFF"/>
                </a:solidFill>
                <a:latin typeface="Verdana" pitchFamily="34" charset="0"/>
              </a:rPr>
              <a:t>Комната</a:t>
            </a:r>
            <a:endParaRPr lang="ru-RU" sz="1400" dirty="0">
              <a:solidFill>
                <a:srgbClr val="00FFFF"/>
              </a:solidFill>
              <a:latin typeface="Verdana" pitchFamily="34" charset="0"/>
            </a:endParaRPr>
          </a:p>
        </p:txBody>
      </p:sp>
      <p:pic>
        <p:nvPicPr>
          <p:cNvPr id="34" name="Рисунок 33" descr="C:\Documents and Settings\Chelovechkin\Рабочий стол\Лагерь\презентация 2\душ, столовая\P1150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000" y="4680000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" name="Рисунок 34" descr="C:\Documents and Settings\Chelovechkin\Рабочий стол\Лагерь\презентация 2\душ, столовая\P11508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000" y="2520000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" name="Рисунок 35" descr="C:\Documents and Settings\Chelovechkin\Рабочий стол\Лагерь\презентация 2\комната\P11507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00" y="4680000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8" name="Рисунок 37" descr="C:\Documents and Settings\Chelovechkin\Рабочий стол\Лагерь\презентация 2\пирс\Новое изображение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571744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Рисунок 39" descr="C:\Documents and Settings\Chelovechkin\Рабочий стол\Лагерь\презентация 2\корпуса\P11508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000" y="468000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3" name="Рисунок 42" descr="C:\Documents and Settings\Chelovechkin\Рабочий стол\Лагерь\презентация 2\игр.центр\P115079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000" y="468000"/>
            <a:ext cx="2520000" cy="179859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" name="Рисунок 43" descr="C:\Documents and Settings\Chelovechkin\Рабочий стол\P115080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00" y="4680000"/>
            <a:ext cx="2520000" cy="1800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4282" y="1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3366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Оздоровительный  лагерь «Инголь».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-ra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8181"/>
            <a:ext cx="9144000" cy="6379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itchFamily="34" charset="0"/>
              </a:rPr>
              <a:t>Общая протяжённость дороги от г. Шарыпово до лагеря «</a:t>
            </a:r>
            <a:r>
              <a:rPr lang="ru-RU" sz="1400" dirty="0" err="1" smtClean="0">
                <a:latin typeface="Verdana" pitchFamily="34" charset="0"/>
              </a:rPr>
              <a:t>Инголь</a:t>
            </a:r>
            <a:r>
              <a:rPr lang="ru-RU" sz="1400" dirty="0" smtClean="0">
                <a:latin typeface="Verdana" pitchFamily="34" charset="0"/>
              </a:rPr>
              <a:t>» составляет 32 км, из них заасфальтировано – 26 км. Заключительный участок дороги, </a:t>
            </a:r>
            <a:r>
              <a:rPr lang="ru-RU" sz="1400" b="1" dirty="0" smtClean="0">
                <a:latin typeface="Verdana" pitchFamily="34" charset="0"/>
              </a:rPr>
              <a:t>длинной 6 км., имеет гравийно-щебёночное покрытие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3241160"/>
              </p:ext>
            </p:extLst>
          </p:nvPr>
        </p:nvGraphicFramePr>
        <p:xfrm>
          <a:off x="285688" y="285728"/>
          <a:ext cx="878690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85720" y="5072074"/>
          <a:ext cx="878760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85688" y="2714620"/>
          <a:ext cx="878690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206</Words>
  <Application>Microsoft Office PowerPoint</Application>
  <PresentationFormat>Экран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Оформление по умолчанию</vt:lpstr>
      <vt:lpstr>Детский оздоровительно-образовательный лагерь  «Инголь»  - отличный отдых круглый год.</vt:lpstr>
      <vt:lpstr>      «Инголь»  - красивейшее озеро Красноярского края, расположено в заповедной зоне,  окружено со всех сторон берёзовыми и хвойными лесами.  Озеро поражает прозрачностью  воды, имеет овальную форму, наибольшая длина 3,5 км, ширина 1,5 км, глубина достигает 94 м. По свойствам  ингольская вода напоминает байкальскую.  Из-за наличия растворённого в воде серебра, озеро издавна считается целебным.</vt:lpstr>
      <vt:lpstr>Презентация PowerPoint</vt:lpstr>
      <vt:lpstr>Презентация PowerPoint</vt:lpstr>
      <vt:lpstr>Презентация PowerPoint</vt:lpstr>
    </vt:vector>
  </TitlesOfParts>
  <Company>ZiD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"ОГК-4" филиал "Яйвинская ГРЭС"</dc:title>
  <dc:creator>n_pepelyaeva</dc:creator>
  <cp:lastModifiedBy>DUC</cp:lastModifiedBy>
  <cp:revision>352</cp:revision>
  <dcterms:created xsi:type="dcterms:W3CDTF">2009-08-11T13:52:22Z</dcterms:created>
  <dcterms:modified xsi:type="dcterms:W3CDTF">2019-02-18T07:41:35Z</dcterms:modified>
</cp:coreProperties>
</file>